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32" r:id="rId2"/>
  </p:sldMasterIdLst>
  <p:sldIdLst>
    <p:sldId id="354" r:id="rId3"/>
    <p:sldId id="429" r:id="rId4"/>
    <p:sldId id="430" r:id="rId5"/>
    <p:sldId id="431" r:id="rId6"/>
    <p:sldId id="359" r:id="rId7"/>
    <p:sldId id="406" r:id="rId8"/>
    <p:sldId id="419" r:id="rId9"/>
    <p:sldId id="423" r:id="rId10"/>
    <p:sldId id="422" r:id="rId11"/>
    <p:sldId id="424" r:id="rId12"/>
    <p:sldId id="427" r:id="rId13"/>
    <p:sldId id="428" r:id="rId14"/>
    <p:sldId id="425" r:id="rId15"/>
    <p:sldId id="426" r:id="rId16"/>
    <p:sldId id="414" r:id="rId17"/>
    <p:sldId id="42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208220"/>
    <a:srgbClr val="F65CAD"/>
    <a:srgbClr val="FC7E16"/>
    <a:srgbClr val="3FFF3F"/>
    <a:srgbClr val="FF3300"/>
    <a:srgbClr val="FFFFA3"/>
    <a:srgbClr val="FFFF66"/>
    <a:srgbClr val="A6DEB5"/>
    <a:srgbClr val="56C2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88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6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57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83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229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633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177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525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915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902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93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560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373545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>
                <a:solidFill>
                  <a:srgbClr val="373545"/>
                </a:solidFill>
              </a:rPr>
              <a:pPr/>
              <a:t>‹#›</a:t>
            </a:fld>
            <a:endParaRPr lang="ru-RU">
              <a:solidFill>
                <a:srgbClr val="373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51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42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326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041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858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316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000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330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04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7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3735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3CD6CA-0625-4DAC-BB5D-B990FB7320F6}" type="slidenum">
              <a:rPr lang="ru-RU" smtClean="0">
                <a:solidFill>
                  <a:srgbClr val="373545"/>
                </a:solidFill>
              </a:rPr>
              <a:pPr/>
              <a:t>‹#›</a:t>
            </a:fld>
            <a:endParaRPr lang="ru-RU">
              <a:solidFill>
                <a:srgbClr val="3735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8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06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30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87D60-13FF-4773-8EC7-C67CC2C11F39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CD6CA-0625-4DAC-BB5D-B990FB7320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8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2149" y="5927834"/>
            <a:ext cx="7408190" cy="63734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Екатеринбург</a:t>
            </a:r>
            <a:r>
              <a:rPr lang="ru-RU" sz="2800" b="1">
                <a:solidFill>
                  <a:schemeClr val="accent6">
                    <a:lumMod val="50000"/>
                  </a:schemeClr>
                </a:solidFill>
                <a:latin typeface="+mn-lt"/>
                <a:cs typeface="Arial" pitchFamily="34" charset="0"/>
              </a:rPr>
              <a:t>, январь 2021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50" name="Picture 2" descr="https://perspektiva-inva.ru/pix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98"/>
          <a:stretch/>
        </p:blipFill>
        <p:spPr bwMode="auto">
          <a:xfrm>
            <a:off x="3708482" y="250027"/>
            <a:ext cx="1300375" cy="100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7"/>
          <a:stretch/>
        </p:blipFill>
        <p:spPr>
          <a:xfrm>
            <a:off x="6290128" y="296214"/>
            <a:ext cx="2144183" cy="6877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59657"/>
            <a:ext cx="2103713" cy="10978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82414" y="1481950"/>
            <a:ext cx="67949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От достойной работы к инклюзивному обществу: </a:t>
            </a:r>
          </a:p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Создание новых возможностей для подростков и молодежи с инвалидностью</a:t>
            </a:r>
          </a:p>
        </p:txBody>
      </p:sp>
      <p:pic>
        <p:nvPicPr>
          <p:cNvPr id="10" name="Picture 1" descr="D:\МОЕ\Работа\Особые люди\ИКЕА\Фото\Октябрь\Открытый урок доброты в школе_наши ведущий.jpg"/>
          <p:cNvPicPr>
            <a:picLocks noChangeAspect="1" noChangeArrowheads="1"/>
          </p:cNvPicPr>
          <p:nvPr/>
        </p:nvPicPr>
        <p:blipFill>
          <a:blip r:embed="rId5" cstate="print"/>
          <a:srcRect t="17340"/>
          <a:stretch>
            <a:fillRect/>
          </a:stretch>
        </p:blipFill>
        <p:spPr bwMode="auto">
          <a:xfrm rot="16200000">
            <a:off x="227355" y="4119546"/>
            <a:ext cx="1673637" cy="1844564"/>
          </a:xfrm>
          <a:prstGeom prst="rect">
            <a:avLst/>
          </a:prstGeom>
          <a:noFill/>
        </p:spPr>
      </p:pic>
      <p:pic>
        <p:nvPicPr>
          <p:cNvPr id="12" name="Picture 1" descr="D:\МОЕ\Работа\Особые люди\ИКЕА\Фото\Октябрь\Маленькие урок доброты_незрячий тренер.jpg"/>
          <p:cNvPicPr>
            <a:picLocks noChangeAspect="1" noChangeArrowheads="1"/>
          </p:cNvPicPr>
          <p:nvPr/>
        </p:nvPicPr>
        <p:blipFill>
          <a:blip r:embed="rId6" cstate="print"/>
          <a:srcRect r="5689" b="32989"/>
          <a:stretch>
            <a:fillRect/>
          </a:stretch>
        </p:blipFill>
        <p:spPr bwMode="auto">
          <a:xfrm>
            <a:off x="2144108" y="4162097"/>
            <a:ext cx="1797268" cy="1702676"/>
          </a:xfrm>
          <a:prstGeom prst="rect">
            <a:avLst/>
          </a:prstGeom>
          <a:noFill/>
        </p:spPr>
      </p:pic>
      <p:pic>
        <p:nvPicPr>
          <p:cNvPr id="13" name="Picture 4" descr="https://scontent.fhel6-1.fna.fbcdn.net/v/t1.0-9/80465521_1043681226023976_8987245210345930752_n.jpg?_nc_cat=102&amp;ccb=2&amp;_nc_sid=8bfeb9&amp;_nc_ohc=GzrIYTeVbtIAX-1C8ex&amp;_nc_ht=scontent.fhel6-1.fna&amp;oh=c0f3cd8f27c21d4378d66b47abbf60d2&amp;oe=5FBDC574"/>
          <p:cNvPicPr>
            <a:picLocks noChangeAspect="1" noChangeArrowheads="1"/>
          </p:cNvPicPr>
          <p:nvPr/>
        </p:nvPicPr>
        <p:blipFill>
          <a:blip r:embed="rId7"/>
          <a:srcRect l="18129" t="30907" r="53293" b="15625"/>
          <a:stretch>
            <a:fillRect/>
          </a:stretch>
        </p:blipFill>
        <p:spPr bwMode="auto">
          <a:xfrm>
            <a:off x="7927258" y="4146331"/>
            <a:ext cx="1216742" cy="1702676"/>
          </a:xfrm>
          <a:prstGeom prst="rect">
            <a:avLst/>
          </a:prstGeom>
          <a:noFill/>
        </p:spPr>
      </p:pic>
      <p:pic>
        <p:nvPicPr>
          <p:cNvPr id="14" name="Picture 2" descr="D:\МОЕ\Работа\Особые люди\ИКЕА\Фото\Октябрь\Проф_тестирование_1.jpg"/>
          <p:cNvPicPr>
            <a:picLocks noChangeAspect="1" noChangeArrowheads="1"/>
          </p:cNvPicPr>
          <p:nvPr/>
        </p:nvPicPr>
        <p:blipFill>
          <a:blip r:embed="rId8" cstate="print"/>
          <a:srcRect r="30843" b="1967"/>
          <a:stretch>
            <a:fillRect/>
          </a:stretch>
        </p:blipFill>
        <p:spPr bwMode="auto">
          <a:xfrm>
            <a:off x="5975120" y="4155901"/>
            <a:ext cx="1797273" cy="1698039"/>
          </a:xfrm>
          <a:prstGeom prst="rect">
            <a:avLst/>
          </a:prstGeom>
          <a:noFill/>
        </p:spPr>
      </p:pic>
      <p:pic>
        <p:nvPicPr>
          <p:cNvPr id="18" name="Picture 2" descr="https://scontent.fhel3-1.fna.fbcdn.net/v/t1.0-9/120479353_1273182203073876_7701661498354848479_o.jpg?_nc_cat=106&amp;ccb=2&amp;_nc_sid=730e14&amp;_nc_ohc=z99wd8BFgHQAX_kktU3&amp;_nc_ht=scontent.fhel3-1.fna&amp;oh=2690cc2d57e9304651c061c0b1f341fd&amp;oe=5FBB714B"/>
          <p:cNvPicPr>
            <a:picLocks noChangeAspect="1" noChangeArrowheads="1"/>
          </p:cNvPicPr>
          <p:nvPr/>
        </p:nvPicPr>
        <p:blipFill>
          <a:blip r:embed="rId9" cstate="print"/>
          <a:srcRect l="23717" t="3723" r="30954" b="28453"/>
          <a:stretch>
            <a:fillRect/>
          </a:stretch>
        </p:blipFill>
        <p:spPr bwMode="auto">
          <a:xfrm>
            <a:off x="4099034" y="4146333"/>
            <a:ext cx="1710979" cy="17026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052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2359" y="1056286"/>
            <a:ext cx="42724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Целевые группы проекта:</a:t>
            </a:r>
          </a:p>
          <a:p>
            <a:endParaRPr lang="ru-RU" sz="2400" dirty="0"/>
          </a:p>
          <a:p>
            <a:pPr>
              <a:buFont typeface="Arial" pitchFamily="34" charset="0"/>
              <a:buChar char="•"/>
            </a:pPr>
            <a:r>
              <a:rPr lang="ru-RU" sz="2400" dirty="0"/>
              <a:t>подростки и молодые люди с инвалидностью от 14 до 20 лет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педагоги общеобразовательных школ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педагоги коррекционных школ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родители подростков и молодежи с инвалидностью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потенциальные работодатели</a:t>
            </a: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480" y="173426"/>
            <a:ext cx="867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ЦЕЛЕВЫЕ ГРУППЫ ПРОЕКТА</a:t>
            </a:r>
          </a:p>
        </p:txBody>
      </p:sp>
      <p:pic>
        <p:nvPicPr>
          <p:cNvPr id="9" name="Picture 2" descr="D:\МОЕ\Работа\Гранты\Текущие\МЕГА_Перспектива\NEW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5628290"/>
            <a:ext cx="914400" cy="902934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 l="16466" t="10345" r="69096" b="20996"/>
          <a:stretch>
            <a:fillRect/>
          </a:stretch>
        </p:blipFill>
        <p:spPr bwMode="auto">
          <a:xfrm>
            <a:off x="646385" y="1119351"/>
            <a:ext cx="3815256" cy="510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6014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324" y="1056286"/>
            <a:ext cx="81980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/>
              <a:t>Тренинги для учителей по организации профориентации подростков с инвалидностью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Тестирования для определения интересов, способностей и склонностей для подростков с инвалидностью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Планирование карьеры и консультации в различных форматах для подростков с инвалидностью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Организация программ наставничества и краткосрочных стажировок для подростков с инвалидностью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Дни карьеры и встречи с представителями </a:t>
            </a:r>
            <a:r>
              <a:rPr lang="ru-RU" sz="2400" dirty="0" err="1"/>
              <a:t>бизнес-сообщества</a:t>
            </a:r>
            <a:endParaRPr lang="ru-RU" sz="2400" dirty="0"/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480" y="173426"/>
            <a:ext cx="867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МЕРОПРИЯТИЯ ПРОЕКТА</a:t>
            </a:r>
          </a:p>
        </p:txBody>
      </p:sp>
      <p:pic>
        <p:nvPicPr>
          <p:cNvPr id="7" name="Picture 2" descr="D:\МОЕ\Работа\Гранты\Текущие\МЕГА_Перспектива\NEW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5628290"/>
            <a:ext cx="914400" cy="902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6014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324" y="1056286"/>
            <a:ext cx="82611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dirty="0"/>
              <a:t>Консультации и тренинги по пониманию инвалидности и </a:t>
            </a:r>
            <a:r>
              <a:rPr lang="ru-RU" sz="2400" dirty="0" err="1"/>
              <a:t>программым</a:t>
            </a:r>
            <a:r>
              <a:rPr lang="ru-RU" sz="2400" dirty="0"/>
              <a:t> поддержки для наставников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Организация </a:t>
            </a:r>
            <a:r>
              <a:rPr lang="ru-RU" sz="2400" dirty="0" err="1"/>
              <a:t>профориентационных</a:t>
            </a:r>
            <a:r>
              <a:rPr lang="ru-RU" sz="2400" dirty="0"/>
              <a:t> экскурсий для подростков с инвалидностью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Реализация программ краткосрочного трудоустройства (неполный рабочий день, лето, выходные)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Организация трехдневного молодежного </a:t>
            </a:r>
            <a:r>
              <a:rPr lang="ru-RU" sz="2400" dirty="0" err="1"/>
              <a:t>профориентационного</a:t>
            </a:r>
            <a:r>
              <a:rPr lang="ru-RU" sz="2400" dirty="0"/>
              <a:t> лагеря для подростков с инвалидностью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Проведение межшкольного конкурса «Путь к карьере» для подростков с инвалидностью</a:t>
            </a: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480" y="173426"/>
            <a:ext cx="867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МЕРОПРИЯТИЯ ПРОЕКТА</a:t>
            </a:r>
          </a:p>
        </p:txBody>
      </p:sp>
      <p:pic>
        <p:nvPicPr>
          <p:cNvPr id="7" name="Picture 2" descr="D:\МОЕ\Работа\Гранты\Текущие\МЕГА_Перспектива\NEW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5628290"/>
            <a:ext cx="914400" cy="902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6014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3480" y="173426"/>
            <a:ext cx="867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САЙТ ПРОЕКТА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251" t="9119" r="52059" b="9195"/>
          <a:stretch>
            <a:fillRect/>
          </a:stretch>
        </p:blipFill>
        <p:spPr bwMode="auto">
          <a:xfrm>
            <a:off x="0" y="1191918"/>
            <a:ext cx="9144000" cy="4499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014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33480" y="173426"/>
            <a:ext cx="867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САЙТ ПРОЕКТА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5216" t="12414" r="55301" b="9579"/>
          <a:stretch>
            <a:fillRect/>
          </a:stretch>
        </p:blipFill>
        <p:spPr bwMode="auto">
          <a:xfrm>
            <a:off x="1" y="1013009"/>
            <a:ext cx="9143999" cy="5081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014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480" y="173426"/>
            <a:ext cx="867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НАШИ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ПАРТНЕРЫ</a:t>
            </a:r>
          </a:p>
        </p:txBody>
      </p:sp>
      <p:pic>
        <p:nvPicPr>
          <p:cNvPr id="5122" name="Picture 2" descr="http://nti-contest.ru/wp-content/uploads/2017/08/%D1%83%D1%80%D1%84%D1%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134" y="3184629"/>
            <a:ext cx="2958567" cy="993233"/>
          </a:xfrm>
          <a:prstGeom prst="rect">
            <a:avLst/>
          </a:prstGeom>
          <a:noFill/>
        </p:spPr>
      </p:pic>
      <p:pic>
        <p:nvPicPr>
          <p:cNvPr id="5124" name="Picture 4" descr="https://yt3.ggpht.com/a/AGF-l7-cMvCw_2zJcvWbtP0dYnbKSn1U2ebw44YrXA=s900-mo-c-c0xffffffff-rj-k-no"/>
          <p:cNvPicPr>
            <a:picLocks noChangeAspect="1" noChangeArrowheads="1"/>
          </p:cNvPicPr>
          <p:nvPr/>
        </p:nvPicPr>
        <p:blipFill>
          <a:blip r:embed="rId3" cstate="print"/>
          <a:srcRect l="9955" t="18023" r="8941" b="13011"/>
          <a:stretch>
            <a:fillRect/>
          </a:stretch>
        </p:blipFill>
        <p:spPr bwMode="auto">
          <a:xfrm>
            <a:off x="1056293" y="4405983"/>
            <a:ext cx="2002221" cy="1702568"/>
          </a:xfrm>
          <a:prstGeom prst="rect">
            <a:avLst/>
          </a:prstGeom>
          <a:noFill/>
        </p:spPr>
      </p:pic>
      <p:pic>
        <p:nvPicPr>
          <p:cNvPr id="5134" name="Picture 14" descr="https://im0-tub-ru.yandex.net/i?id=60bd742940dbbdb5b8e56e85d9aabda7-sr&amp;n=13&amp;exp=1"/>
          <p:cNvPicPr>
            <a:picLocks noChangeAspect="1" noChangeArrowheads="1"/>
          </p:cNvPicPr>
          <p:nvPr/>
        </p:nvPicPr>
        <p:blipFill>
          <a:blip r:embed="rId4" cstate="print"/>
          <a:srcRect l="7541" t="11764" r="8136" b="6656"/>
          <a:stretch>
            <a:fillRect/>
          </a:stretch>
        </p:blipFill>
        <p:spPr bwMode="auto">
          <a:xfrm>
            <a:off x="4761188" y="3042744"/>
            <a:ext cx="1580659" cy="1529255"/>
          </a:xfrm>
          <a:prstGeom prst="rect">
            <a:avLst/>
          </a:prstGeom>
          <a:noFill/>
        </p:spPr>
      </p:pic>
      <p:pic>
        <p:nvPicPr>
          <p:cNvPr id="11" name="Рисунок 10" descr="C:\Documents and Settings\user128\Мои документы\Downloads\логотип РАС 1 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20" y="1227706"/>
            <a:ext cx="1639286" cy="154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МОЕ\Работа\Гранты\Текущие\ФПГ+Абсолют\xlarge_mI4XTfRzQzs.jpg"/>
          <p:cNvPicPr/>
          <p:nvPr/>
        </p:nvPicPr>
        <p:blipFill>
          <a:blip r:embed="rId6"/>
          <a:srcRect l="1498" t="28536" r="3055" b="37558"/>
          <a:stretch>
            <a:fillRect/>
          </a:stretch>
        </p:blipFill>
        <p:spPr bwMode="auto">
          <a:xfrm>
            <a:off x="677915" y="1245486"/>
            <a:ext cx="4288221" cy="135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s://yt3.ggpht.com/a/AATXAJx7THdsZRUbo3_EB89pIo90G5vCf-wAvfFZMTht=s900-c-k-c0xffffffff-no-rj-mo"/>
          <p:cNvPicPr>
            <a:picLocks noChangeAspect="1" noChangeArrowheads="1"/>
          </p:cNvPicPr>
          <p:nvPr/>
        </p:nvPicPr>
        <p:blipFill>
          <a:blip r:embed="rId7" cstate="print"/>
          <a:srcRect t="10606" b="20455"/>
          <a:stretch>
            <a:fillRect/>
          </a:stretch>
        </p:blipFill>
        <p:spPr bwMode="auto">
          <a:xfrm>
            <a:off x="5385767" y="4414346"/>
            <a:ext cx="2437898" cy="1680672"/>
          </a:xfrm>
          <a:prstGeom prst="rect">
            <a:avLst/>
          </a:prstGeom>
          <a:noFill/>
        </p:spPr>
      </p:pic>
      <p:pic>
        <p:nvPicPr>
          <p:cNvPr id="16" name="Picture 2" descr="D:\МОЕ\Работа\Гранты\Текущие\МЕГА_Перспектива\NEW\Рисунок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29600" y="5628290"/>
            <a:ext cx="914400" cy="902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6014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2149" y="5927834"/>
            <a:ext cx="7408190" cy="63734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Екатеринбург, январь 2021</a:t>
            </a:r>
          </a:p>
        </p:txBody>
      </p:sp>
      <p:pic>
        <p:nvPicPr>
          <p:cNvPr id="2050" name="Picture 2" descr="https://perspektiva-inva.ru/pix/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98"/>
          <a:stretch/>
        </p:blipFill>
        <p:spPr bwMode="auto">
          <a:xfrm>
            <a:off x="3708482" y="250027"/>
            <a:ext cx="1300375" cy="100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7"/>
          <a:stretch/>
        </p:blipFill>
        <p:spPr>
          <a:xfrm>
            <a:off x="6290128" y="296214"/>
            <a:ext cx="2144183" cy="6877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59657"/>
            <a:ext cx="2103713" cy="1097807"/>
          </a:xfrm>
          <a:prstGeom prst="rect">
            <a:avLst/>
          </a:prstGeom>
        </p:spPr>
      </p:pic>
      <p:pic>
        <p:nvPicPr>
          <p:cNvPr id="12290" name="Picture 2" descr="https://pbs.twimg.com/media/Dl24tX6XoAEwiM3.jpg"/>
          <p:cNvPicPr>
            <a:picLocks noChangeAspect="1" noChangeArrowheads="1"/>
          </p:cNvPicPr>
          <p:nvPr/>
        </p:nvPicPr>
        <p:blipFill>
          <a:blip r:embed="rId5" cstate="print"/>
          <a:srcRect t="28276" b="30575"/>
          <a:stretch>
            <a:fillRect/>
          </a:stretch>
        </p:blipFill>
        <p:spPr bwMode="auto">
          <a:xfrm>
            <a:off x="3326536" y="4382808"/>
            <a:ext cx="2743200" cy="908094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38059" y="2974332"/>
            <a:ext cx="7408190" cy="6373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СПАСИБО ЗА ВНИМАНИЕ!</a:t>
            </a:r>
          </a:p>
        </p:txBody>
      </p:sp>
      <p:pic>
        <p:nvPicPr>
          <p:cNvPr id="10" name="Picture 2" descr="D:\МОЕ\Работа\Гранты\Текущие\МЕГА_Перспектива\NEW\Рисунок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5628290"/>
            <a:ext cx="914400" cy="902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05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324" y="1056286"/>
            <a:ext cx="82611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Проблема занятости людей с инвалидностью:</a:t>
            </a:r>
          </a:p>
          <a:p>
            <a:pPr>
              <a:buFont typeface="Arial" pitchFamily="34" charset="0"/>
              <a:buChar char="•"/>
            </a:pPr>
            <a:endParaRPr lang="ru-RU" sz="2400" b="1" dirty="0"/>
          </a:p>
          <a:p>
            <a:pPr>
              <a:buFont typeface="Arial" pitchFamily="34" charset="0"/>
              <a:buChar char="•"/>
            </a:pPr>
            <a:r>
              <a:rPr lang="ru-RU" sz="2400" dirty="0"/>
              <a:t>В России официально зарегистрировано более 12 миллионов людей с инвалидностью</a:t>
            </a:r>
          </a:p>
          <a:p>
            <a:endParaRPr lang="ru-RU" sz="2400" dirty="0"/>
          </a:p>
          <a:p>
            <a:pPr>
              <a:buFont typeface="Arial" pitchFamily="34" charset="0"/>
              <a:buChar char="•"/>
            </a:pPr>
            <a:r>
              <a:rPr lang="ru-RU" sz="2400" dirty="0"/>
              <a:t>По данным Минтруда РФ, 4,2 миллиона людей с инвалидностью трудоспособного возраста, и только 28,8% из них в настоящее время работают</a:t>
            </a:r>
          </a:p>
          <a:p>
            <a:endParaRPr lang="ru-RU" sz="2400" dirty="0"/>
          </a:p>
          <a:p>
            <a:pPr>
              <a:buFont typeface="Arial" pitchFamily="34" charset="0"/>
              <a:buChar char="•"/>
            </a:pPr>
            <a:r>
              <a:rPr lang="ru-RU" sz="2400" dirty="0"/>
              <a:t>Уровень безработицы среди людей с инвалидностью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в 4 раза выше, чем среди людей без инвалидности.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480" y="173426"/>
            <a:ext cx="867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ПРОБЛЕМАТИКА ПРОЕКТА</a:t>
            </a:r>
          </a:p>
        </p:txBody>
      </p:sp>
      <p:pic>
        <p:nvPicPr>
          <p:cNvPr id="7" name="Picture 2" descr="D:\МОЕ\Работа\Гранты\Текущие\МЕГА_Перспектива\NEW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5628290"/>
            <a:ext cx="914400" cy="902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6014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324" y="1056286"/>
            <a:ext cx="82611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Проблема профориентации молодежи с инвалидностью:</a:t>
            </a:r>
          </a:p>
          <a:p>
            <a:pPr>
              <a:buFont typeface="Arial" pitchFamily="34" charset="0"/>
              <a:buChar char="•"/>
            </a:pPr>
            <a:endParaRPr lang="ru-RU" sz="2400" b="1" dirty="0"/>
          </a:p>
          <a:p>
            <a:pPr>
              <a:buFont typeface="Arial" pitchFamily="34" charset="0"/>
              <a:buChar char="•"/>
            </a:pPr>
            <a:r>
              <a:rPr lang="ru-RU" sz="2400" dirty="0"/>
              <a:t>Все больше и больше студентов с инвалидностью посещают вузы, поскольку среда в вузах становится более доступной</a:t>
            </a:r>
          </a:p>
          <a:p>
            <a:pPr>
              <a:buFont typeface="Arial" pitchFamily="34" charset="0"/>
              <a:buChar char="•"/>
            </a:pPr>
            <a:endParaRPr lang="ru-RU" sz="2400" dirty="0"/>
          </a:p>
          <a:p>
            <a:pPr>
              <a:buFont typeface="Arial" pitchFamily="34" charset="0"/>
              <a:buChar char="•"/>
            </a:pPr>
            <a:r>
              <a:rPr lang="ru-RU" sz="2400" dirty="0"/>
              <a:t>8500 студентов с инвалидностью ежегодно заканчивают вузы</a:t>
            </a:r>
          </a:p>
          <a:p>
            <a:pPr>
              <a:buFont typeface="Arial" pitchFamily="34" charset="0"/>
              <a:buChar char="•"/>
            </a:pPr>
            <a:endParaRPr lang="ru-RU" sz="2400" dirty="0"/>
          </a:p>
          <a:p>
            <a:pPr>
              <a:buFont typeface="Arial" pitchFamily="34" charset="0"/>
              <a:buChar char="•"/>
            </a:pPr>
            <a:r>
              <a:rPr lang="ru-RU" sz="2400" dirty="0"/>
              <a:t>При этом 95% не имеют необходимой квалификации, чтобы получить работу</a:t>
            </a: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480" y="173426"/>
            <a:ext cx="867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ПРОБЛЕМАТИКА ПРОЕКТА</a:t>
            </a:r>
          </a:p>
        </p:txBody>
      </p:sp>
      <p:pic>
        <p:nvPicPr>
          <p:cNvPr id="7" name="Picture 2" descr="D:\МОЕ\Работа\Гранты\Текущие\МЕГА_Перспектива\NEW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5628290"/>
            <a:ext cx="914400" cy="902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6014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324" y="1056286"/>
            <a:ext cx="82611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В чем же проблема?</a:t>
            </a:r>
          </a:p>
          <a:p>
            <a:pPr>
              <a:buFont typeface="Arial" pitchFamily="34" charset="0"/>
              <a:buChar char="•"/>
            </a:pPr>
            <a:endParaRPr lang="ru-RU" sz="2400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Объективно ограниченный спектр работ, которые люди с инвалидностью могут выполнять без ущерба для здоровья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Недостаточная готовность профессиональных и высших учебных заведений к приему студентов с инвалидностью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Отсутствие в России стабильно работающей системы сопровождаемой </a:t>
            </a:r>
            <a:r>
              <a:rPr lang="ru-RU" sz="2400" dirty="0" err="1">
                <a:solidFill>
                  <a:srgbClr val="002060"/>
                </a:solidFill>
              </a:rPr>
              <a:t>трудозанятости</a:t>
            </a:r>
            <a:endParaRPr lang="ru-RU" sz="2400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sz="2400" dirty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70C0"/>
                </a:solidFill>
              </a:rPr>
              <a:t>Как решить?</a:t>
            </a:r>
          </a:p>
          <a:p>
            <a:endParaRPr lang="ru-RU" sz="2400" b="1" dirty="0">
              <a:solidFill>
                <a:srgbClr val="0070C0"/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В ПЕРВУЮ ОЧЕРЕДЬ – ПРАВИЛЬНОЕ </a:t>
            </a:r>
            <a:r>
              <a:rPr lang="ru-RU" sz="2400" b="1">
                <a:solidFill>
                  <a:schemeClr val="accent1">
                    <a:lumMod val="75000"/>
                  </a:schemeClr>
                </a:solidFill>
              </a:rPr>
              <a:t>ПОСТРОЕНИЕ ПРОФОРИЕНТАЦИОННОЙ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ТРАЕКТОРИИ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480" y="173426"/>
            <a:ext cx="867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ПРОБЛЕМАТИКА ПРОЕКТА</a:t>
            </a:r>
          </a:p>
        </p:txBody>
      </p:sp>
      <p:pic>
        <p:nvPicPr>
          <p:cNvPr id="7" name="Picture 2" descr="D:\МОЕ\Работа\Гранты\Текущие\МЕГА_Перспектива\NEW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0" y="5628290"/>
            <a:ext cx="914400" cy="902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6014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480" y="173426"/>
            <a:ext cx="867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ПРОЕКТ «НА УРОК – ВМЕСТЕ» В ЕКАТЕРИНБУРГЕ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9654" y="1261252"/>
            <a:ext cx="43985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Вот уже 5й год в Екатеринбурге реализуется проект по пропаганде инклюзивной культуры – «На урок вместе».  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Он включает: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Уроки доброты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Уроки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параспорта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Дни инклюзии 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Профориентационные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тестирования и экскурсии </a:t>
            </a:r>
          </a:p>
          <a:p>
            <a:pPr>
              <a:buFontTx/>
              <a:buChar char="-"/>
            </a:pPr>
            <a:endParaRPr lang="ru-RU" sz="2400" b="1" dirty="0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1" descr="D:\МОЕ\Работа\Особые люди\ИКЕА\Фото\Октябрь\Открытый урок доброты в школе_наши ведущий.jpg"/>
          <p:cNvPicPr>
            <a:picLocks noChangeAspect="1" noChangeArrowheads="1"/>
          </p:cNvPicPr>
          <p:nvPr/>
        </p:nvPicPr>
        <p:blipFill>
          <a:blip r:embed="rId2" cstate="print"/>
          <a:srcRect t="17340"/>
          <a:stretch>
            <a:fillRect/>
          </a:stretch>
        </p:blipFill>
        <p:spPr bwMode="auto">
          <a:xfrm rot="16200000">
            <a:off x="752110" y="1181468"/>
            <a:ext cx="3613997" cy="398309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51793" y="5076497"/>
            <a:ext cx="8261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А также :</a:t>
            </a: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- Семинары по пониманию  инвалидности и практикам инклюзии инвалидности для педагогов</a:t>
            </a: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- Консультации для родителей детей с инвалидностью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1" name="Picture 2" descr="D:\МОЕ\Работа\Гранты\Текущие\МЕГА_Перспектива\NEW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5628290"/>
            <a:ext cx="914400" cy="902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6014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32211" y="1087818"/>
            <a:ext cx="437530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Мы многого добились:</a:t>
            </a:r>
          </a:p>
          <a:p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12 партнерских школ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3 детских сада 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10 ресурсных комнат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Школа ведущих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Ежегодные фестивали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параспорта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Общегородские дни инклюзии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Фестиваль лучших инклюзивных практик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Фестиваль лучших инклюзивных проектов 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 Партнеры  - работодатели</a:t>
            </a:r>
          </a:p>
        </p:txBody>
      </p:sp>
      <p:pic>
        <p:nvPicPr>
          <p:cNvPr id="11265" name="Picture 1" descr="D:\МОЕ\Работа\Особые люди\ИКЕА\Фото\Октябрь\Маленькие урок доброты_незрячий трене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152" y="1269130"/>
            <a:ext cx="3626068" cy="483475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3480" y="173426"/>
            <a:ext cx="867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ПРОЕКТ «НА УРОК – ВМЕСТЕ» В ЕКАТЕРИНБУРГЕ</a:t>
            </a:r>
          </a:p>
        </p:txBody>
      </p:sp>
      <p:pic>
        <p:nvPicPr>
          <p:cNvPr id="7" name="Picture 2" descr="D:\МОЕ\Работа\Гранты\Текущие\МЕГА_Перспектива\NEW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5628290"/>
            <a:ext cx="914400" cy="902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6014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480" y="173426"/>
            <a:ext cx="867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УСПЕШНЫЕ ПРАКТИКИ. ПРОФОРИЕНТАЦИЯ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32210" y="1161396"/>
            <a:ext cx="43910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Профориентационные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активности базируются на сотрудничестве с учреждениями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допобразования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 и социально-активным бизнесом. Популярные профессии: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Журналист,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блогер</a:t>
            </a:r>
            <a:endParaRPr lang="ru-RU" sz="2400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SMM-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специалист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Оператор, монтажер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Дизайнер, фотограф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Экскурсовод, краевед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Повар, кондитер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Модель, телеведущий</a:t>
            </a:r>
          </a:p>
        </p:txBody>
      </p:sp>
      <p:pic>
        <p:nvPicPr>
          <p:cNvPr id="4098" name="Picture 2" descr="https://scontent.fhel3-1.fna.fbcdn.net/v/t1.0-9/120479353_1273182203073876_7701661498354848479_o.jpg?_nc_cat=106&amp;ccb=2&amp;_nc_sid=730e14&amp;_nc_ohc=z99wd8BFgHQAX_kktU3&amp;_nc_ht=scontent.fhel3-1.fna&amp;oh=2690cc2d57e9304651c061c0b1f341fd&amp;oe=5FBB714B"/>
          <p:cNvPicPr>
            <a:picLocks noChangeAspect="1" noChangeArrowheads="1"/>
          </p:cNvPicPr>
          <p:nvPr/>
        </p:nvPicPr>
        <p:blipFill>
          <a:blip r:embed="rId2"/>
          <a:srcRect l="22397" r="28093"/>
          <a:stretch>
            <a:fillRect/>
          </a:stretch>
        </p:blipFill>
        <p:spPr bwMode="auto">
          <a:xfrm>
            <a:off x="662143" y="1304541"/>
            <a:ext cx="3711546" cy="4985900"/>
          </a:xfrm>
          <a:prstGeom prst="rect">
            <a:avLst/>
          </a:prstGeom>
          <a:noFill/>
        </p:spPr>
      </p:pic>
      <p:pic>
        <p:nvPicPr>
          <p:cNvPr id="7" name="Picture 2" descr="D:\МОЕ\Работа\Гранты\Текущие\МЕГА_Перспектива\NEW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5628290"/>
            <a:ext cx="914400" cy="902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6014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50828" y="1056286"/>
            <a:ext cx="449317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Начиная проект около пяти лет,</a:t>
            </a: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мы отмечали отсутствие в инклюзивных школах старших школьников с ОВЗ – подавляющее их большинство училось дома или на программах 8 вида.</a:t>
            </a: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Сегодня ребята с ОВЗ, бывшие в то время младшими и средними школьниками достигли возраста выбора профессии. А значит, перед их учителями встала проблема их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профориента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-</a:t>
            </a:r>
          </a:p>
          <a:p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</a:rPr>
              <a:t>ции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480" y="173426"/>
            <a:ext cx="867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ПРЕДПОСЫЛКИ К ИЗМЕНЕНИЯМ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6552" t="10422" r="67110" b="12637"/>
          <a:stretch>
            <a:fillRect/>
          </a:stretch>
        </p:blipFill>
        <p:spPr bwMode="auto">
          <a:xfrm>
            <a:off x="662154" y="1152992"/>
            <a:ext cx="3831019" cy="507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D:\МОЕ\Работа\Гранты\Текущие\МЕГА_Перспектива\NEW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5628290"/>
            <a:ext cx="914400" cy="902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6014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МОЕ\Работа\Особые люди\ИКЕА\Лого.jpg"/>
          <p:cNvPicPr>
            <a:picLocks noChangeAspect="1" noChangeArrowheads="1"/>
          </p:cNvPicPr>
          <p:nvPr/>
        </p:nvPicPr>
        <p:blipFill>
          <a:blip r:embed="rId2"/>
          <a:srcRect l="16588" t="15955" r="14692" b="18325"/>
          <a:stretch>
            <a:fillRect/>
          </a:stretch>
        </p:blipFill>
        <p:spPr bwMode="auto">
          <a:xfrm>
            <a:off x="614855" y="2175659"/>
            <a:ext cx="3670767" cy="2632825"/>
          </a:xfrm>
          <a:prstGeom prst="rect">
            <a:avLst/>
          </a:prstGeom>
          <a:noFill/>
        </p:spPr>
      </p:pic>
      <p:pic>
        <p:nvPicPr>
          <p:cNvPr id="1026" name="Picture 2" descr="D:\МОЕ\Работа\Гранты\Текущие\МЕГА_Перспектива\NEW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2715" y="1612461"/>
            <a:ext cx="3811150" cy="3763361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51662" y="1592318"/>
            <a:ext cx="3783724" cy="37994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33480" y="173426"/>
            <a:ext cx="867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ПЕРЕЗАПУСК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446014530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4523</TotalTime>
  <Words>544</Words>
  <Application>Microsoft Office PowerPoint</Application>
  <PresentationFormat>Экран (4:3)</PresentationFormat>
  <Paragraphs>97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Ретро</vt:lpstr>
      <vt:lpstr>Тема Office</vt:lpstr>
      <vt:lpstr>Екатеринбург, январь 2021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Екатеринбург, январь 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Кашпур Ксения Константиновна</dc:creator>
  <cp:lastModifiedBy>Fastkillah Admiral</cp:lastModifiedBy>
  <cp:revision>393</cp:revision>
  <dcterms:created xsi:type="dcterms:W3CDTF">2016-08-24T08:49:24Z</dcterms:created>
  <dcterms:modified xsi:type="dcterms:W3CDTF">2021-01-27T04:51:20Z</dcterms:modified>
</cp:coreProperties>
</file>